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Century Gothic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CenturyGothic-regular.fntdata"/><Relationship Id="rId21" Type="http://schemas.openxmlformats.org/officeDocument/2006/relationships/slide" Target="slides/slide16.xml"/><Relationship Id="rId24" Type="http://schemas.openxmlformats.org/officeDocument/2006/relationships/font" Target="fonts/CenturyGothic-italic.fntdata"/><Relationship Id="rId23" Type="http://schemas.openxmlformats.org/officeDocument/2006/relationships/font" Target="fonts/CenturyGothic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CenturyGothic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9d54d783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49d54d7835_0_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45e1ced026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45e1ced026_2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9d54d783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49d54d7835_0_1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49d54d78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49d54d783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9d54d783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g49d54d7835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4ab68ae35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4ab68ae350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736333cc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4736333c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5f0ec8c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45f0ec8cc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5e1ced026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45e1ced026_2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9d54d783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49d54d7835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5e1ced026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45e1ced026_2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9d54d783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49d54d7835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9d54d783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49d54d7835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9d54d783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49d54d7835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"/>
          <p:cNvSpPr txBox="1"/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"/>
          <p:cNvSpPr txBox="1"/>
          <p:nvPr>
            <p:ph idx="1" type="subTitle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1" name="Google Shape;41;p2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"/>
          <p:cNvSpPr/>
          <p:nvPr/>
        </p:nvSpPr>
        <p:spPr>
          <a:xfrm>
            <a:off x="0" y="4323810"/>
            <a:ext cx="1744652" cy="778589"/>
          </a:xfrm>
          <a:custGeom>
            <a:rect b="b" l="l" r="r" t="t"/>
            <a:pathLst>
              <a:path extrusionOk="0" h="166" w="372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 txBox="1"/>
          <p:nvPr>
            <p:ph idx="12" type="sldNum"/>
          </p:nvPr>
        </p:nvSpPr>
        <p:spPr>
          <a:xfrm>
            <a:off x="531812" y="4529540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descripción">
  <p:cSld name="Título y descripción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/>
          <p:nvPr>
            <p:ph type="title"/>
          </p:nvPr>
        </p:nvSpPr>
        <p:spPr>
          <a:xfrm>
            <a:off x="2589212" y="609600"/>
            <a:ext cx="8915399" cy="3117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1"/>
          <p:cNvSpPr txBox="1"/>
          <p:nvPr>
            <p:ph idx="1" type="body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1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1"/>
          <p:cNvSpPr/>
          <p:nvPr/>
        </p:nvSpPr>
        <p:spPr>
          <a:xfrm flipH="1" rot="10800000">
            <a:off x="-4189" y="31781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1"/>
          <p:cNvSpPr txBox="1"/>
          <p:nvPr>
            <p:ph idx="12" type="sldNum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ita con descripción">
  <p:cSld name="Cita con descripció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/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2"/>
          <p:cNvSpPr txBox="1"/>
          <p:nvPr>
            <p:ph idx="1" type="body"/>
          </p:nvPr>
        </p:nvSpPr>
        <p:spPr>
          <a:xfrm>
            <a:off x="3275012" y="3505200"/>
            <a:ext cx="753655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 sz="16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2"/>
          <p:cNvSpPr txBox="1"/>
          <p:nvPr>
            <p:ph idx="2" type="body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5" name="Google Shape;115;p12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2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2"/>
          <p:cNvSpPr/>
          <p:nvPr/>
        </p:nvSpPr>
        <p:spPr>
          <a:xfrm flipH="1" rot="10800000">
            <a:off x="-4189" y="31781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2"/>
          <p:cNvSpPr txBox="1"/>
          <p:nvPr>
            <p:ph idx="12" type="sldNum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19" name="Google Shape;119;p12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0" name="Google Shape;120;p12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rjeta de nombre">
  <p:cSld name="Tarjeta de nombre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/>
          <p:nvPr>
            <p:ph type="title"/>
          </p:nvPr>
        </p:nvSpPr>
        <p:spPr>
          <a:xfrm>
            <a:off x="2589213" y="2438400"/>
            <a:ext cx="8915400" cy="272484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idx="1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13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3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3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itar la tarjeta de nombre">
  <p:cSld name="Citar la tarjeta de nombre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/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4"/>
          <p:cNvSpPr txBox="1"/>
          <p:nvPr>
            <p:ph idx="1" type="body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4"/>
          <p:cNvSpPr txBox="1"/>
          <p:nvPr>
            <p:ph idx="2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4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4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4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4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36" name="Google Shape;136;p14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37" name="Google Shape;137;p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dadero o falso">
  <p:cSld name="Verdadero o fals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2589212" y="627407"/>
            <a:ext cx="8915399" cy="2880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5"/>
          <p:cNvSpPr txBox="1"/>
          <p:nvPr>
            <p:ph idx="2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5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5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16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6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6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 rot="5400000">
            <a:off x="7756704" y="2165513"/>
            <a:ext cx="5283817" cy="2207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17"/>
          <p:cNvSpPr txBox="1"/>
          <p:nvPr>
            <p:ph idx="1" type="body"/>
          </p:nvPr>
        </p:nvSpPr>
        <p:spPr>
          <a:xfrm rot="5400000">
            <a:off x="3185803" y="30814"/>
            <a:ext cx="5283817" cy="6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17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7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7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/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"/>
          <p:cNvSpPr txBox="1"/>
          <p:nvPr>
            <p:ph idx="1" type="body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3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3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/>
          <p:nvPr>
            <p:ph type="title"/>
          </p:nvPr>
        </p:nvSpPr>
        <p:spPr>
          <a:xfrm>
            <a:off x="2589212" y="2058750"/>
            <a:ext cx="8915399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2589212" y="3530129"/>
            <a:ext cx="891539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595959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5" name="Google Shape;55;p4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"/>
          <p:cNvSpPr/>
          <p:nvPr/>
        </p:nvSpPr>
        <p:spPr>
          <a:xfrm flipH="1" rot="10800000">
            <a:off x="-4189" y="31781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4"/>
          <p:cNvSpPr txBox="1"/>
          <p:nvPr>
            <p:ph idx="12" type="sldNum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2589212" y="2133600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7190747" y="2126222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5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5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5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6"/>
          <p:cNvSpPr txBox="1"/>
          <p:nvPr>
            <p:ph idx="1" type="body"/>
          </p:nvPr>
        </p:nvSpPr>
        <p:spPr>
          <a:xfrm>
            <a:off x="2939373" y="1972703"/>
            <a:ext cx="399273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0" name="Google Shape;70;p6"/>
          <p:cNvSpPr txBox="1"/>
          <p:nvPr>
            <p:ph idx="2" type="body"/>
          </p:nvPr>
        </p:nvSpPr>
        <p:spPr>
          <a:xfrm>
            <a:off x="2589212" y="2548966"/>
            <a:ext cx="4342893" cy="33540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6"/>
          <p:cNvSpPr txBox="1"/>
          <p:nvPr>
            <p:ph idx="3" type="body"/>
          </p:nvPr>
        </p:nvSpPr>
        <p:spPr>
          <a:xfrm>
            <a:off x="7506629" y="1969475"/>
            <a:ext cx="399900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2" name="Google Shape;72;p6"/>
          <p:cNvSpPr txBox="1"/>
          <p:nvPr>
            <p:ph idx="4" type="body"/>
          </p:nvPr>
        </p:nvSpPr>
        <p:spPr>
          <a:xfrm>
            <a:off x="7166957" y="2545738"/>
            <a:ext cx="4338674" cy="33540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6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6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6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7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7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7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7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8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8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/>
          <p:nvPr>
            <p:ph type="title"/>
          </p:nvPr>
        </p:nvSpPr>
        <p:spPr>
          <a:xfrm>
            <a:off x="2589212" y="446088"/>
            <a:ext cx="3505199" cy="9763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Century Gothic"/>
              <a:buNone/>
              <a:defRPr b="0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9"/>
          <p:cNvSpPr txBox="1"/>
          <p:nvPr>
            <p:ph idx="1" type="body"/>
          </p:nvPr>
        </p:nvSpPr>
        <p:spPr>
          <a:xfrm>
            <a:off x="6323012" y="446088"/>
            <a:ext cx="5181600" cy="54149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9"/>
          <p:cNvSpPr txBox="1"/>
          <p:nvPr>
            <p:ph idx="2" type="body"/>
          </p:nvPr>
        </p:nvSpPr>
        <p:spPr>
          <a:xfrm>
            <a:off x="2589212" y="1598613"/>
            <a:ext cx="3505199" cy="4262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92" name="Google Shape;92;p9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9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9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9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/>
          <p:nvPr>
            <p:ph type="title"/>
          </p:nvPr>
        </p:nvSpPr>
        <p:spPr>
          <a:xfrm>
            <a:off x="2589213" y="4800600"/>
            <a:ext cx="8915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0"/>
          <p:cNvSpPr/>
          <p:nvPr>
            <p:ph idx="2" type="pic"/>
          </p:nvPr>
        </p:nvSpPr>
        <p:spPr>
          <a:xfrm>
            <a:off x="2589212" y="634965"/>
            <a:ext cx="8915400" cy="38549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9" name="Google Shape;99;p10"/>
          <p:cNvSpPr txBox="1"/>
          <p:nvPr>
            <p:ph idx="1" type="body"/>
          </p:nvPr>
        </p:nvSpPr>
        <p:spPr>
          <a:xfrm>
            <a:off x="2589213" y="5367338"/>
            <a:ext cx="8915400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00" name="Google Shape;100;p10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0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0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0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7" name="Google Shape;7;p1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573338" y="2817813"/>
              <a:ext cx="700088" cy="2835275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3148013" y="1282700"/>
              <a:ext cx="1768475" cy="3448050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" name="Google Shape;19;p1"/>
          <p:cNvGrpSpPr/>
          <p:nvPr/>
        </p:nvGrpSpPr>
        <p:grpSpPr>
          <a:xfrm>
            <a:off x="27222" y="-786"/>
            <a:ext cx="2356674" cy="6854039"/>
            <a:chOff x="6627813" y="194833"/>
            <a:chExt cx="1952625" cy="5678918"/>
          </a:xfrm>
        </p:grpSpPr>
        <p:sp>
          <p:nvSpPr>
            <p:cNvPr id="20" name="Google Shape;20;p1"/>
            <p:cNvSpPr/>
            <p:nvPr/>
          </p:nvSpPr>
          <p:spPr>
            <a:xfrm>
              <a:off x="6627813" y="194833"/>
              <a:ext cx="409575" cy="3646488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7037388" y="3811588"/>
              <a:ext cx="457200" cy="1852613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" name="Google Shape;32;p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1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" name="Google Shape;34;p1"/>
          <p:cNvSpPr txBox="1"/>
          <p:nvPr>
            <p:ph idx="1" type="body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302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5" name="Google Shape;35;p1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6" name="Google Shape;36;p1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7" name="Google Shape;37;p1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3.png"/><Relationship Id="rId6" Type="http://schemas.openxmlformats.org/officeDocument/2006/relationships/image" Target="../media/image17.png"/><Relationship Id="rId7" Type="http://schemas.openxmlformats.org/officeDocument/2006/relationships/image" Target="../media/image20.png"/><Relationship Id="rId8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atos.madrid.es/portal/site/egob/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21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idx="1" type="subTitle"/>
          </p:nvPr>
        </p:nvSpPr>
        <p:spPr>
          <a:xfrm>
            <a:off x="4048950" y="4347950"/>
            <a:ext cx="4094100" cy="22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5"/>
              <a:buNone/>
            </a:pPr>
            <a:r>
              <a:t/>
            </a:r>
            <a:endParaRPr sz="1395" u="sng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5"/>
              <a:buNone/>
            </a:pPr>
            <a:r>
              <a:rPr lang="es-ES" sz="1395" u="sng"/>
              <a:t>Grupo 10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Ignacio de Frutos Tello</a:t>
            </a:r>
            <a:endParaRPr sz="1395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Eric Mozo Ruiz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Rafael</a:t>
            </a:r>
            <a:endParaRPr sz="1395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Cristian </a:t>
            </a:r>
            <a:r>
              <a:rPr lang="es-ES" sz="1395"/>
              <a:t>Sandoval Zúñiga</a:t>
            </a:r>
            <a:endParaRPr sz="1395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Alejandro Sánchez Sebastián</a:t>
            </a:r>
            <a:endParaRPr sz="1395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3085050" y="833325"/>
            <a:ext cx="6021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8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Aparcabicis</a:t>
            </a:r>
            <a:endParaRPr b="1" i="0" sz="4800" u="none" cap="none" strike="noStrik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3938698" y="2369475"/>
            <a:ext cx="4314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Web Semantic &amp; Linked Data</a:t>
            </a:r>
            <a:endParaRPr b="1" i="0" sz="3600" u="none" cap="none" strike="noStrik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9979570" y="5847490"/>
            <a:ext cx="14125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14</a:t>
            </a:r>
            <a:r>
              <a:rPr b="0" i="0" lang="es-ES" sz="18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/1</a:t>
            </a:r>
            <a:r>
              <a:rPr lang="es-ES" sz="1800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b="0" i="0" lang="es-ES" sz="18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/201</a:t>
            </a:r>
            <a:r>
              <a:rPr lang="es-ES" sz="1800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</a:t>
            </a:r>
            <a:endParaRPr b="0" i="0" sz="1800" u="sng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Archivo OWL 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52" name="Google Shape;252;p27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3" name="Google Shape;2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3975" y="967175"/>
            <a:ext cx="4229874" cy="5890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3850" y="967175"/>
            <a:ext cx="4229875" cy="589082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7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9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Assignment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3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61" name="Google Shape;261;p28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2" name="Google Shape;262;p28"/>
          <p:cNvSpPr txBox="1"/>
          <p:nvPr/>
        </p:nvSpPr>
        <p:spPr>
          <a:xfrm>
            <a:off x="2067450" y="1432425"/>
            <a:ext cx="9019200" cy="16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Reparar datos analizados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Herramienta utilizada para el desarrollo: LORDRefine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Generar RDF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grpSp>
        <p:nvGrpSpPr>
          <p:cNvPr id="263" name="Google Shape;263;p28"/>
          <p:cNvGrpSpPr/>
          <p:nvPr/>
        </p:nvGrpSpPr>
        <p:grpSpPr>
          <a:xfrm>
            <a:off x="46500" y="3302425"/>
            <a:ext cx="12192000" cy="3276600"/>
            <a:chOff x="46500" y="3302425"/>
            <a:chExt cx="12192000" cy="3276600"/>
          </a:xfrm>
        </p:grpSpPr>
        <p:pic>
          <p:nvPicPr>
            <p:cNvPr id="264" name="Google Shape;264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500" y="3302425"/>
              <a:ext cx="12192000" cy="3276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5" name="Google Shape;265;p28"/>
            <p:cNvSpPr/>
            <p:nvPr/>
          </p:nvSpPr>
          <p:spPr>
            <a:xfrm>
              <a:off x="134275" y="3780175"/>
              <a:ext cx="10803300" cy="2790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/>
            </a:p>
          </p:txBody>
        </p:sp>
      </p:grpSp>
      <p:sp>
        <p:nvSpPr>
          <p:cNvPr id="266" name="Google Shape;266;p28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10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9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Generar RDF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72" name="Google Shape;272;p29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3" name="Google Shape;273;p29"/>
          <p:cNvSpPr txBox="1"/>
          <p:nvPr/>
        </p:nvSpPr>
        <p:spPr>
          <a:xfrm>
            <a:off x="3336000" y="1492500"/>
            <a:ext cx="62886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Archivo generado en sintaxis turtle (.ttl)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74" name="Google Shape;2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625" y="2545793"/>
            <a:ext cx="5881325" cy="4026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7950" y="2553162"/>
            <a:ext cx="5881325" cy="4011662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9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11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Assignment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4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82" name="Google Shape;282;p30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3" name="Google Shape;283;p30"/>
          <p:cNvSpPr txBox="1"/>
          <p:nvPr/>
        </p:nvSpPr>
        <p:spPr>
          <a:xfrm>
            <a:off x="1703550" y="1393350"/>
            <a:ext cx="8784900" cy="16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Herramienta utilizada para el desarrollo: LORDRefine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Identificar datos enlazables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Actualizar el esqueleto RDF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grpSp>
        <p:nvGrpSpPr>
          <p:cNvPr id="284" name="Google Shape;284;p30"/>
          <p:cNvGrpSpPr/>
          <p:nvPr/>
        </p:nvGrpSpPr>
        <p:grpSpPr>
          <a:xfrm>
            <a:off x="46500" y="3302425"/>
            <a:ext cx="12192000" cy="3276600"/>
            <a:chOff x="46500" y="3302425"/>
            <a:chExt cx="12192000" cy="3276600"/>
          </a:xfrm>
        </p:grpSpPr>
        <p:pic>
          <p:nvPicPr>
            <p:cNvPr id="285" name="Google Shape;28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500" y="3302425"/>
              <a:ext cx="12192000" cy="3276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6" name="Google Shape;286;p30"/>
            <p:cNvSpPr/>
            <p:nvPr/>
          </p:nvSpPr>
          <p:spPr>
            <a:xfrm>
              <a:off x="3687200" y="3759500"/>
              <a:ext cx="2355000" cy="26958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30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12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1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Assignment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5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93" name="Google Shape;293;p31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4" name="Google Shape;294;p31"/>
          <p:cNvSpPr txBox="1"/>
          <p:nvPr/>
        </p:nvSpPr>
        <p:spPr>
          <a:xfrm>
            <a:off x="1125600" y="1753825"/>
            <a:ext cx="5077500" cy="4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Buscar </a:t>
            </a:r>
            <a:r>
              <a:rPr lang="es-ES" sz="2400"/>
              <a:t>ontologías</a:t>
            </a:r>
            <a:r>
              <a:rPr lang="es-ES" sz="2400"/>
              <a:t> existentes que ya definen las clases implementadas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Actualizar la </a:t>
            </a:r>
            <a:r>
              <a:rPr lang="es-ES" sz="2400"/>
              <a:t>ontología</a:t>
            </a:r>
            <a:r>
              <a:rPr lang="es-ES" sz="2400"/>
              <a:t> para </a:t>
            </a:r>
            <a:r>
              <a:rPr lang="es-ES" sz="2400"/>
              <a:t>reutilizar</a:t>
            </a:r>
            <a:r>
              <a:rPr lang="es-ES" sz="2400"/>
              <a:t> dichas clases.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Herramienta utilizada para el desarrollo: LORDRefine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Generar de nuevo el RDF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95" name="Google Shape;295;p31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13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2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CONCLUSIONES 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301" name="Google Shape;301;p32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2" name="Google Shape;302;p32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14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03" name="Google Shape;303;p32"/>
          <p:cNvSpPr/>
          <p:nvPr/>
        </p:nvSpPr>
        <p:spPr>
          <a:xfrm>
            <a:off x="6250484" y="3600938"/>
            <a:ext cx="147000" cy="155700"/>
          </a:xfrm>
          <a:prstGeom prst="ellipse">
            <a:avLst/>
          </a:prstGeom>
          <a:solidFill>
            <a:srgbClr val="EBEBEB"/>
          </a:solidFill>
          <a:ln cap="flat" cmpd="sng" w="9525">
            <a:solidFill>
              <a:srgbClr val="2C3C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4" name="Google Shape;304;p32"/>
          <p:cNvCxnSpPr>
            <a:stCxn id="303" idx="6"/>
          </p:cNvCxnSpPr>
          <p:nvPr/>
        </p:nvCxnSpPr>
        <p:spPr>
          <a:xfrm>
            <a:off x="6397484" y="3678788"/>
            <a:ext cx="4276500" cy="0"/>
          </a:xfrm>
          <a:prstGeom prst="straightConnector1">
            <a:avLst/>
          </a:prstGeom>
          <a:noFill/>
          <a:ln cap="flat" cmpd="sng" w="9525">
            <a:solidFill>
              <a:srgbClr val="2C3C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p32"/>
          <p:cNvCxnSpPr>
            <a:stCxn id="303" idx="0"/>
          </p:cNvCxnSpPr>
          <p:nvPr/>
        </p:nvCxnSpPr>
        <p:spPr>
          <a:xfrm rot="10800000">
            <a:off x="6323984" y="1310438"/>
            <a:ext cx="0" cy="2290500"/>
          </a:xfrm>
          <a:prstGeom prst="straightConnector1">
            <a:avLst/>
          </a:prstGeom>
          <a:noFill/>
          <a:ln cap="flat" cmpd="sng" w="9525">
            <a:solidFill>
              <a:srgbClr val="2C3C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6" name="Google Shape;306;p32"/>
          <p:cNvCxnSpPr>
            <a:stCxn id="303" idx="2"/>
          </p:cNvCxnSpPr>
          <p:nvPr/>
        </p:nvCxnSpPr>
        <p:spPr>
          <a:xfrm rot="10800000">
            <a:off x="2013884" y="3678788"/>
            <a:ext cx="4236600" cy="0"/>
          </a:xfrm>
          <a:prstGeom prst="straightConnector1">
            <a:avLst/>
          </a:prstGeom>
          <a:noFill/>
          <a:ln cap="flat" cmpd="sng" w="9525">
            <a:solidFill>
              <a:srgbClr val="2C3C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32"/>
          <p:cNvCxnSpPr>
            <a:stCxn id="303" idx="4"/>
          </p:cNvCxnSpPr>
          <p:nvPr/>
        </p:nvCxnSpPr>
        <p:spPr>
          <a:xfrm>
            <a:off x="6323984" y="3756638"/>
            <a:ext cx="0" cy="2428500"/>
          </a:xfrm>
          <a:prstGeom prst="straightConnector1">
            <a:avLst/>
          </a:prstGeom>
          <a:noFill/>
          <a:ln cap="flat" cmpd="sng" w="9525">
            <a:solidFill>
              <a:srgbClr val="2C3C43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08" name="Google Shape;308;p32"/>
          <p:cNvGrpSpPr/>
          <p:nvPr/>
        </p:nvGrpSpPr>
        <p:grpSpPr>
          <a:xfrm>
            <a:off x="1998199" y="1257474"/>
            <a:ext cx="3689100" cy="2343463"/>
            <a:chOff x="1998199" y="1257474"/>
            <a:chExt cx="3689100" cy="2343463"/>
          </a:xfrm>
        </p:grpSpPr>
        <p:sp>
          <p:nvSpPr>
            <p:cNvPr id="309" name="Google Shape;309;p32"/>
            <p:cNvSpPr/>
            <p:nvPr/>
          </p:nvSpPr>
          <p:spPr>
            <a:xfrm>
              <a:off x="1998199" y="1257474"/>
              <a:ext cx="3689100" cy="20736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9525">
              <a:solidFill>
                <a:srgbClr val="2C3C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2"/>
            <p:cNvSpPr txBox="1"/>
            <p:nvPr/>
          </p:nvSpPr>
          <p:spPr>
            <a:xfrm>
              <a:off x="2082702" y="1310438"/>
              <a:ext cx="3604500" cy="229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800"/>
                <a:t>FORTALEZAS</a:t>
              </a:r>
              <a:endParaRPr b="1" sz="1800"/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900"/>
                <a:t> </a:t>
              </a:r>
              <a:endParaRPr b="1" sz="900"/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1200"/>
                <a:t>·Grupo amplio capaz de cubrir varias tareas al mismo tiempo</a:t>
              </a:r>
              <a:endParaRPr b="1" sz="1200"/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/>
                <a:t>·Interés por el tema elegido</a:t>
              </a:r>
              <a:endParaRPr b="1" sz="1200"/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/>
                <a:t>·Actitud positiva y proactiva de los miembros del grupo</a:t>
              </a:r>
              <a:endParaRPr b="1" sz="12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32"/>
          <p:cNvGrpSpPr/>
          <p:nvPr/>
        </p:nvGrpSpPr>
        <p:grpSpPr>
          <a:xfrm>
            <a:off x="6960609" y="1257474"/>
            <a:ext cx="3768916" cy="2205976"/>
            <a:chOff x="6960609" y="1257474"/>
            <a:chExt cx="3768916" cy="2205976"/>
          </a:xfrm>
        </p:grpSpPr>
        <p:sp>
          <p:nvSpPr>
            <p:cNvPr id="312" name="Google Shape;312;p32"/>
            <p:cNvSpPr/>
            <p:nvPr/>
          </p:nvSpPr>
          <p:spPr>
            <a:xfrm>
              <a:off x="6960609" y="1257474"/>
              <a:ext cx="3689100" cy="20736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9525">
              <a:solidFill>
                <a:srgbClr val="2C3C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2"/>
            <p:cNvSpPr txBox="1"/>
            <p:nvPr/>
          </p:nvSpPr>
          <p:spPr>
            <a:xfrm>
              <a:off x="7040425" y="1297450"/>
              <a:ext cx="3689100" cy="216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800">
                  <a:solidFill>
                    <a:srgbClr val="FFFFFF"/>
                  </a:solidFill>
                </a:rPr>
                <a:t>DEBILIDADES</a:t>
              </a:r>
              <a:endParaRPr b="1" sz="18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900"/>
                <a:t> </a:t>
              </a:r>
              <a:endParaRPr b="1" sz="9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·Sobrecarga de proyectos de otras asignaturas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·Horarios ajustados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·Muchos miembros del grupo no se conocían previamente (falta de sinergia)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·Grupo amplio más difícil de coordinar y organizar</a:t>
              </a:r>
              <a:endParaRPr b="1" sz="1200">
                <a:solidFill>
                  <a:srgbClr val="000000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/>
            </a:p>
          </p:txBody>
        </p:sp>
      </p:grpSp>
      <p:grpSp>
        <p:nvGrpSpPr>
          <p:cNvPr id="314" name="Google Shape;314;p32"/>
          <p:cNvGrpSpPr/>
          <p:nvPr/>
        </p:nvGrpSpPr>
        <p:grpSpPr>
          <a:xfrm>
            <a:off x="1998199" y="4026576"/>
            <a:ext cx="3764751" cy="2233324"/>
            <a:chOff x="1998199" y="4026576"/>
            <a:chExt cx="3764751" cy="2233324"/>
          </a:xfrm>
        </p:grpSpPr>
        <p:sp>
          <p:nvSpPr>
            <p:cNvPr id="315" name="Google Shape;315;p32"/>
            <p:cNvSpPr/>
            <p:nvPr/>
          </p:nvSpPr>
          <p:spPr>
            <a:xfrm>
              <a:off x="1998199" y="4026576"/>
              <a:ext cx="3689100" cy="20736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9525">
              <a:solidFill>
                <a:srgbClr val="2C3C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2"/>
            <p:cNvSpPr txBox="1"/>
            <p:nvPr/>
          </p:nvSpPr>
          <p:spPr>
            <a:xfrm>
              <a:off x="2006950" y="4093900"/>
              <a:ext cx="3756000" cy="216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800"/>
                <a:t>OPORTUNIDADES</a:t>
              </a:r>
              <a:endParaRPr b="1" sz="1800"/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/>
                <a:t> </a:t>
              </a:r>
              <a:endParaRPr b="1" sz="1200"/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000000"/>
                  </a:solidFill>
                </a:rPr>
                <a:t>·</a:t>
              </a:r>
              <a:r>
                <a:rPr b="1" lang="es-ES" sz="1200"/>
                <a:t>Varios proyectos en desarrollo (europeos o nacionales)</a:t>
              </a:r>
              <a:endParaRPr b="1" sz="1200"/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000000"/>
                  </a:solidFill>
                </a:rPr>
                <a:t>·Oportunidad de aprender sobre nuevos temas que adquirirán gran relevancia</a:t>
              </a:r>
              <a:endParaRPr b="1" sz="1200">
                <a:solidFill>
                  <a:srgbClr val="000000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chemeClr val="dk1"/>
                  </a:solidFill>
                </a:rPr>
                <a:t>·Oportunidad de manejar una herramienta como es GitHub</a:t>
              </a:r>
              <a:endParaRPr b="1" sz="1200"/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1200"/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1200">
                  <a:solidFill>
                    <a:srgbClr val="FFFFFF"/>
                  </a:solidFill>
                </a:rPr>
                <a:t> </a:t>
              </a:r>
              <a:endParaRPr sz="12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32"/>
          <p:cNvGrpSpPr/>
          <p:nvPr/>
        </p:nvGrpSpPr>
        <p:grpSpPr>
          <a:xfrm>
            <a:off x="6960609" y="4026576"/>
            <a:ext cx="3768916" cy="2073600"/>
            <a:chOff x="6960609" y="4026576"/>
            <a:chExt cx="3768916" cy="2073600"/>
          </a:xfrm>
        </p:grpSpPr>
        <p:sp>
          <p:nvSpPr>
            <p:cNvPr id="318" name="Google Shape;318;p32"/>
            <p:cNvSpPr/>
            <p:nvPr/>
          </p:nvSpPr>
          <p:spPr>
            <a:xfrm>
              <a:off x="6960609" y="4026576"/>
              <a:ext cx="3689100" cy="20736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9525">
              <a:solidFill>
                <a:srgbClr val="2C3C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2"/>
            <p:cNvSpPr txBox="1"/>
            <p:nvPr/>
          </p:nvSpPr>
          <p:spPr>
            <a:xfrm>
              <a:off x="7040425" y="4066475"/>
              <a:ext cx="3689100" cy="19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800">
                  <a:solidFill>
                    <a:srgbClr val="FFFFFF"/>
                  </a:solidFill>
                </a:rPr>
                <a:t>AMENAZAS</a:t>
              </a:r>
              <a:endParaRPr b="1" sz="18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900">
                  <a:solidFill>
                    <a:srgbClr val="FFFFFF"/>
                  </a:solidFill>
                </a:rPr>
                <a:t> </a:t>
              </a:r>
              <a:endParaRPr b="1" sz="9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·Facilidad de perder el enfoque del proyecto debido a toda la información transversal existente 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·Pocos conocimientos relacionados con este estudio, pueden conducir a errores en la recopilación de información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90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3"/>
          <p:cNvSpPr/>
          <p:nvPr/>
        </p:nvSpPr>
        <p:spPr>
          <a:xfrm>
            <a:off x="3741450" y="2736450"/>
            <a:ext cx="47091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GRACIAS POR</a:t>
            </a:r>
            <a:endParaRPr b="1" sz="360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VUESTRA ATENCIÓN</a:t>
            </a:r>
            <a:endParaRPr b="1" sz="360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5" name="Google Shape;325;p33"/>
          <p:cNvSpPr txBox="1"/>
          <p:nvPr/>
        </p:nvSpPr>
        <p:spPr>
          <a:xfrm>
            <a:off x="155575" y="6502200"/>
            <a:ext cx="4407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27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/>
          <p:nvPr/>
        </p:nvSpPr>
        <p:spPr>
          <a:xfrm>
            <a:off x="1705232" y="374134"/>
            <a:ext cx="9374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Guión</a:t>
            </a:r>
            <a:endParaRPr/>
          </a:p>
        </p:txBody>
      </p:sp>
      <p:sp>
        <p:nvSpPr>
          <p:cNvPr id="173" name="Google Shape;173;p19"/>
          <p:cNvSpPr txBox="1"/>
          <p:nvPr/>
        </p:nvSpPr>
        <p:spPr>
          <a:xfrm>
            <a:off x="1207525" y="1414500"/>
            <a:ext cx="10370100" cy="54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Introducción</a:t>
            </a:r>
            <a:endParaRPr b="1" sz="2000">
              <a:solidFill>
                <a:srgbClr val="1C4587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1</a:t>
            </a:r>
            <a:endParaRPr b="1" sz="2400">
              <a:solidFill>
                <a:srgbClr val="1C4587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Búsqueda del Dataset, evaluación de requisitos…</a:t>
            </a:r>
            <a:endParaRPr b="1" sz="2000">
              <a:solidFill>
                <a:srgbClr val="1C4587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2</a:t>
            </a:r>
            <a:endParaRPr sz="24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Análisis del Dataset, análisis de la licencia, definir estrategia de nombrado…</a:t>
            </a:r>
            <a:endParaRPr sz="20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3</a:t>
            </a:r>
            <a:endParaRPr sz="24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Importar datos en LORDRefine, exportar en RDF…</a:t>
            </a:r>
            <a:endParaRPr sz="20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4:</a:t>
            </a:r>
            <a:endParaRPr sz="24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Data Linking…</a:t>
            </a:r>
            <a:endParaRPr sz="20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5:</a:t>
            </a:r>
            <a:endParaRPr sz="24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Actualización de las ontologías, volver a generar el RDF…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/>
          <p:nvPr/>
        </p:nvSpPr>
        <p:spPr>
          <a:xfrm>
            <a:off x="3800950" y="470300"/>
            <a:ext cx="4870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Introducción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180" name="Google Shape;180;p20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20"/>
          <p:cNvSpPr txBox="1"/>
          <p:nvPr/>
        </p:nvSpPr>
        <p:spPr>
          <a:xfrm>
            <a:off x="989125" y="1739125"/>
            <a:ext cx="105882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Objetivo: obtención de datos sobre aparcamientos de bicis en la ciudad de Madrid para así poder geolocalizarlos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413" y="2749150"/>
            <a:ext cx="3034249" cy="189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5175" y="2749150"/>
            <a:ext cx="3034251" cy="189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3650" y="2749150"/>
            <a:ext cx="2981800" cy="189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28638" y="4642525"/>
            <a:ext cx="3087325" cy="182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15625" y="4642525"/>
            <a:ext cx="2981800" cy="182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97438" y="4642525"/>
            <a:ext cx="3034226" cy="182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2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Assignment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1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194" name="Google Shape;194;p21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6203092" y="1609444"/>
            <a:ext cx="5341800" cy="47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5"/>
              <a:buFont typeface="Noto Sans Symbols"/>
              <a:buChar char="•"/>
            </a:pPr>
            <a:r>
              <a:t/>
            </a:r>
            <a:endParaRPr/>
          </a:p>
        </p:txBody>
      </p:sp>
      <p:sp>
        <p:nvSpPr>
          <p:cNvPr id="196" name="Google Shape;196;p21"/>
          <p:cNvSpPr txBox="1"/>
          <p:nvPr/>
        </p:nvSpPr>
        <p:spPr>
          <a:xfrm>
            <a:off x="1125625" y="1532500"/>
            <a:ext cx="3977100" cy="4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Datos obtenidos del portal de datos abiertos de Madrid: </a:t>
            </a:r>
            <a:r>
              <a:rPr lang="es-ES" sz="2400" u="sng">
                <a:solidFill>
                  <a:srgbClr val="0000FF"/>
                </a:solidFill>
                <a:hlinkClick r:id="rId3"/>
              </a:rPr>
              <a:t>https://datos.madrid.es/portal/site/egob/</a:t>
            </a:r>
            <a:endParaRPr sz="2400"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Elección del tema por las posibles aplicaciones prácticas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8375" y="1082125"/>
            <a:ext cx="6026524" cy="574994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1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3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Requerimientos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04" name="Google Shape;204;p22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6203092" y="1609444"/>
            <a:ext cx="5341800" cy="47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5"/>
              <a:buFont typeface="Noto Sans Symbols"/>
              <a:buChar char="•"/>
            </a:pPr>
            <a:r>
              <a:t/>
            </a:r>
            <a:endParaRPr/>
          </a:p>
        </p:txBody>
      </p:sp>
      <p:sp>
        <p:nvSpPr>
          <p:cNvPr id="206" name="Google Shape;206;p22"/>
          <p:cNvSpPr txBox="1"/>
          <p:nvPr/>
        </p:nvSpPr>
        <p:spPr>
          <a:xfrm>
            <a:off x="1125600" y="1307275"/>
            <a:ext cx="5077500" cy="55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R1: Dominio de una Smart City: </a:t>
            </a:r>
            <a:r>
              <a:rPr lang="es-ES" sz="2200"/>
              <a:t>Madrid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R2: Archivo CSV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R3: Tener una licencia de datos abierta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R4:Datos fácilmente enlazables con entidades del mundo real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R5: Existe documentación sobre los datos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R6: Datos provenientes de múltiples fuentes</a:t>
            </a:r>
            <a:endParaRPr sz="2400"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2550" y="1082125"/>
            <a:ext cx="5449449" cy="577587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4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Assignment 2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14" name="Google Shape;214;p23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5" name="Google Shape;215;p23"/>
          <p:cNvSpPr txBox="1"/>
          <p:nvPr/>
        </p:nvSpPr>
        <p:spPr>
          <a:xfrm>
            <a:off x="1125600" y="1753825"/>
            <a:ext cx="4732800" cy="3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Análisis de los datos del CSV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Análisis de la licencia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Desarrollo de la Estrategia de Nombrado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Desarrollo de la </a:t>
            </a:r>
            <a:r>
              <a:rPr lang="es-ES" sz="2400"/>
              <a:t>Ontología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1176375"/>
            <a:ext cx="5678849" cy="5532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5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Estudio de la licencia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23" name="Google Shape;223;p24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4" name="Google Shape;2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2150" y="1159750"/>
            <a:ext cx="5270225" cy="539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6450" y="1159750"/>
            <a:ext cx="4032175" cy="55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6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Estudio de la licencia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32" name="Google Shape;232;p25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3" name="Google Shape;2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0425" y="1361900"/>
            <a:ext cx="6110325" cy="460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575" y="1327525"/>
            <a:ext cx="5904850" cy="467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5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7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Desarrollo de la 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Ontología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41" name="Google Shape;241;p26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2" name="Google Shape;242;p26"/>
          <p:cNvSpPr txBox="1"/>
          <p:nvPr/>
        </p:nvSpPr>
        <p:spPr>
          <a:xfrm>
            <a:off x="1125600" y="1753825"/>
            <a:ext cx="5077500" cy="4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Herramienta utilizada para el desarrollo: Protegé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Archivo generado .ttl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43" name="Google Shape;2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9475" y="1432134"/>
            <a:ext cx="3562350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9475" y="3312034"/>
            <a:ext cx="3543300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9475" y="4607425"/>
            <a:ext cx="3543300" cy="194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6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8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spiral">
  <a:themeElements>
    <a:clrScheme name="Espiral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